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350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Raleway" pitchFamily="2" charset="0"/>
      <p:regular r:id="rId14"/>
      <p:bold r:id="rId15"/>
      <p:italic r:id="rId16"/>
      <p:boldItalic r:id="rId17"/>
    </p:embeddedFont>
    <p:embeddedFont>
      <p:font typeface="Raleway Light" pitchFamily="2" charset="0"/>
      <p:regular r:id="rId18"/>
      <p:italic r:id="rId19"/>
    </p:embeddedFont>
    <p:embeddedFont>
      <p:font typeface="Roboto" panose="02000000000000000000" pitchFamily="2" charset="0"/>
      <p:regular r:id="rId2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984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8377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 typeface="Wingdings" panose="05000000000000000000" pitchFamily="2" charset="2"/>
              <a:buChar char="§"/>
              <a:defRPr/>
            </a:lvl1pPr>
            <a:lvl2pPr marL="822960" indent="-274320">
              <a:buFont typeface="Wingdings" panose="05000000000000000000" pitchFamily="2" charset="2"/>
              <a:buChar char="§"/>
              <a:defRPr/>
            </a:lvl2pPr>
            <a:lvl3pPr>
              <a:buFont typeface="Wingdings" panose="05000000000000000000" pitchFamily="2" charset="2"/>
              <a:buChar char="§"/>
              <a:defRPr/>
            </a:lvl3pPr>
            <a:lvl4pPr marL="1920240" indent="-274320">
              <a:buFont typeface="Wingdings" panose="05000000000000000000" pitchFamily="2" charset="2"/>
              <a:buChar char="§"/>
              <a:defRPr/>
            </a:lvl4pPr>
            <a:lvl5pP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442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v7labs.com/blog/train-validation-test-set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82748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Understanding Training, Testing, and Validation Datasets in Machine Learning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15802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Welcome to the exciting world of Machine Learning! Today, we'll discover how computers learn to make smart decisions using three special types of datasets.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78481"/>
            <a:ext cx="71427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Quick Quiz: Which Dataset?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340888"/>
            <a:ext cx="13042821" cy="2456498"/>
          </a:xfrm>
          <a:prstGeom prst="roundRect">
            <a:avLst>
              <a:gd name="adj" fmla="val 3878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181" y="2235279"/>
            <a:ext cx="272177" cy="272177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70042" y="4630817"/>
            <a:ext cx="272177" cy="27217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64431" y="2711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Challenge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164431" y="3201948"/>
            <a:ext cx="1230153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You want to teach a computer to spot spam emails. You have 1,000 emails total: 700 for learning patterns, 150 to check progress, and 150 to test final performance.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1164431" y="4063841"/>
            <a:ext cx="123015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Question:</a:t>
            </a: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Which numbers represent training, validation, and testing datasets?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93790" y="5165884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700</a:t>
            </a:r>
            <a:endParaRPr lang="en-US" sz="5850" dirty="0"/>
          </a:p>
        </p:txBody>
      </p:sp>
      <p:sp>
        <p:nvSpPr>
          <p:cNvPr id="10" name="Text 6"/>
          <p:cNvSpPr/>
          <p:nvPr/>
        </p:nvSpPr>
        <p:spPr>
          <a:xfrm>
            <a:off x="1455420" y="61976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Training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793790" y="668809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Learning patterns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5235893" y="5165884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150</a:t>
            </a:r>
            <a:endParaRPr lang="en-US" sz="5850" dirty="0"/>
          </a:p>
        </p:txBody>
      </p:sp>
      <p:sp>
        <p:nvSpPr>
          <p:cNvPr id="13" name="Text 9"/>
          <p:cNvSpPr/>
          <p:nvPr/>
        </p:nvSpPr>
        <p:spPr>
          <a:xfrm>
            <a:off x="5897523" y="61976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Validation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5235893" y="668809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Checking progress</a:t>
            </a:r>
            <a:endParaRPr lang="en-US" sz="1750" dirty="0"/>
          </a:p>
        </p:txBody>
      </p:sp>
      <p:sp>
        <p:nvSpPr>
          <p:cNvPr id="15" name="Text 11"/>
          <p:cNvSpPr/>
          <p:nvPr/>
        </p:nvSpPr>
        <p:spPr>
          <a:xfrm>
            <a:off x="9677995" y="5165884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150</a:t>
            </a:r>
            <a:endParaRPr lang="en-US" sz="5850" dirty="0"/>
          </a:p>
        </p:txBody>
      </p:sp>
      <p:sp>
        <p:nvSpPr>
          <p:cNvPr id="16" name="Text 12"/>
          <p:cNvSpPr/>
          <p:nvPr/>
        </p:nvSpPr>
        <p:spPr>
          <a:xfrm>
            <a:off x="10339626" y="61976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Testing</a:t>
            </a:r>
            <a:endParaRPr lang="en-US" sz="2200" dirty="0"/>
          </a:p>
        </p:txBody>
      </p:sp>
      <p:sp>
        <p:nvSpPr>
          <p:cNvPr id="17" name="Text 13"/>
          <p:cNvSpPr/>
          <p:nvPr/>
        </p:nvSpPr>
        <p:spPr>
          <a:xfrm>
            <a:off x="9677995" y="668809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Final performance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38451"/>
            <a:ext cx="65764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Summary: Why It Matters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987391"/>
            <a:ext cx="3664744" cy="2410897"/>
          </a:xfrm>
          <a:prstGeom prst="roundRect">
            <a:avLst>
              <a:gd name="adj" fmla="val 3952"/>
            </a:avLst>
          </a:prstGeom>
          <a:solidFill>
            <a:srgbClr val="1B1B27"/>
          </a:solidFill>
          <a:ln w="7620">
            <a:solidFill>
              <a:srgbClr val="34344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28224" y="22218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Smart Learning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2712244"/>
            <a:ext cx="319587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Training, validation, and testing datasets ensure computers learn intelligently, not just memorize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1987391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1B1B27"/>
          </a:solidFill>
          <a:ln w="7620">
            <a:solidFill>
              <a:srgbClr val="34344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4919782" y="22218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Real-World Success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782" y="2712244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datasets make sure ML models work reliably on new, unseen data in the real world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625102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1B1B27"/>
          </a:solidFill>
          <a:ln w="7620">
            <a:solidFill>
              <a:srgbClr val="34344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28224" y="48595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Your Future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349954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Understanding these concepts empowers you to build your own amazing ML projects someday!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656534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Now you're ready to explore the incredible world of Machine Learning. Who knows? Maybe you'll create the next breakthrough AI!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641246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What is Machine Learning?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Machine Learning (ML) is like teaching a computer to learn from examples, just like you learn math by practicing problems or improve at sports through repetition.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2881313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Instead of programming exact rules for every situation, we give the computer data so it can discover patterns and make predictions on its own.</a:t>
            </a:r>
            <a:endParaRPr lang="en-US" sz="16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2825"/>
            <a:ext cx="13167360" cy="865379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rgbClr val="04B452"/>
                </a:solidFill>
              </a:rPr>
              <a:t>Training vs Test vs Validation Sets</a:t>
            </a:r>
            <a:endParaRPr lang="en-US" dirty="0">
              <a:solidFill>
                <a:srgbClr val="04B452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7E06FA9-952A-3CA4-DE3C-73FA012F9834}"/>
              </a:ext>
            </a:extLst>
          </p:cNvPr>
          <p:cNvSpPr txBox="1">
            <a:spLocks/>
          </p:cNvSpPr>
          <p:nvPr/>
        </p:nvSpPr>
        <p:spPr>
          <a:xfrm>
            <a:off x="90498" y="7571062"/>
            <a:ext cx="14449405" cy="624604"/>
          </a:xfrm>
          <a:prstGeom prst="rect">
            <a:avLst/>
          </a:prstGeom>
        </p:spPr>
        <p:txBody>
          <a:bodyPr vert="horz" lIns="109728" tIns="54864" rIns="109728" bIns="54864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60">
                <a:hlinkClick r:id="rId2"/>
              </a:rPr>
              <a:t>https://www.v7labs.com/blog/train-validation-test-set</a:t>
            </a:r>
            <a:r>
              <a:rPr lang="en-US" sz="2160"/>
              <a:t> </a:t>
            </a:r>
            <a:endParaRPr lang="en-US" sz="2160" dirty="0"/>
          </a:p>
        </p:txBody>
      </p:sp>
      <p:pic>
        <p:nvPicPr>
          <p:cNvPr id="1026" name="Picture 2" descr="Machine Learning data split">
            <a:extLst>
              <a:ext uri="{FF2B5EF4-FFF2-40B4-BE49-F238E27FC236}">
                <a16:creationId xmlns:a16="http://schemas.microsoft.com/office/drawing/2014/main" id="{138FBDA7-7765-E47B-9B37-CA7B3CFE99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94" b="15601"/>
          <a:stretch/>
        </p:blipFill>
        <p:spPr bwMode="auto">
          <a:xfrm>
            <a:off x="7699814" y="1844293"/>
            <a:ext cx="6199067" cy="2715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56A2A2-4FA5-FE1E-B609-63DEDBAF28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301" y="1071859"/>
            <a:ext cx="6728899" cy="398889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F17F238-83E9-E7DD-6627-EA763A0CFB55}"/>
              </a:ext>
            </a:extLst>
          </p:cNvPr>
          <p:cNvSpPr txBox="1"/>
          <p:nvPr/>
        </p:nvSpPr>
        <p:spPr>
          <a:xfrm>
            <a:off x="497736" y="5548471"/>
            <a:ext cx="10734477" cy="14219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80"/>
              <a:t>Train the model using “training set”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80"/>
              <a:t>Evaluate the model on “validation set”. Tweak the model as needed.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80"/>
              <a:t>Finally, test your model with “Test set”</a:t>
            </a:r>
          </a:p>
        </p:txBody>
      </p:sp>
    </p:spTree>
    <p:extLst>
      <p:ext uri="{BB962C8B-B14F-4D97-AF65-F5344CB8AC3E}">
        <p14:creationId xmlns:p14="http://schemas.microsoft.com/office/powerpoint/2010/main" val="1769452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68698"/>
            <a:ext cx="119173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Imagine Teaching a Robot to Recognize Fruits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91763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272683"/>
            <a:ext cx="4196358" cy="30480"/>
          </a:xfrm>
          <a:prstGeom prst="rect">
            <a:avLst/>
          </a:prstGeom>
          <a:solidFill>
            <a:srgbClr val="1B1B2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793790" y="54469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Show Examples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593740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You show the robot hundreds of pictures of apples and bananas from different angles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216962" y="491763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5272683"/>
            <a:ext cx="4196358" cy="30480"/>
          </a:xfrm>
          <a:prstGeom prst="rect">
            <a:avLst/>
          </a:prstGeom>
          <a:solidFill>
            <a:srgbClr val="1B1B2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5216962" y="54469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Robot Learns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216962" y="593740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robot learns patterns: apples are round and red, bananas are long and yellow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9640133" y="491763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640133" y="5272683"/>
            <a:ext cx="4196358" cy="30480"/>
          </a:xfrm>
          <a:prstGeom prst="rect">
            <a:avLst/>
          </a:prstGeom>
          <a:solidFill>
            <a:srgbClr val="1B1B2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9640133" y="54469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Test Understanding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640133" y="5937409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But how do we know if the robot truly learned, or just memorized?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46885"/>
            <a:ext cx="91334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Meet the Three Important Datasets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092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Just like studying for a test, machine learning uses different sets of examples for different purposes: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527346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E1E1EA"/>
          </a:solidFill>
          <a:ln w="7620">
            <a:solidFill>
              <a:srgbClr val="1B1B2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1028224" y="376178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390" y="3910608"/>
            <a:ext cx="306110" cy="38266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8224" y="46690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Training Dataset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8224" y="5159454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examples the robot studies and learns from, like your textbook and homework problems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3527346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E1E1EA"/>
          </a:solidFill>
          <a:ln w="7620">
            <a:solidFill>
              <a:srgbClr val="1B1B2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5451396" y="376178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562" y="3910608"/>
            <a:ext cx="306110" cy="382667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51396" y="46690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Validation Dataset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451396" y="5159454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Practice quizzes used to check progress and adjust learning strategies during training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0133" y="3527346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E1E1EA"/>
          </a:solidFill>
          <a:ln w="7620">
            <a:solidFill>
              <a:srgbClr val="1B1B2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1"/>
          <p:cNvSpPr/>
          <p:nvPr/>
        </p:nvSpPr>
        <p:spPr>
          <a:xfrm>
            <a:off x="9874568" y="376178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61734" y="3910608"/>
            <a:ext cx="306110" cy="382667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74568" y="46690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Testing Dataset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874568" y="5159454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final exam with completely new examples to measure true understanding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3281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136" y="3090029"/>
            <a:ext cx="8089225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Why Do We Need Three Datasets?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136" y="4027051"/>
            <a:ext cx="1013103" cy="12157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24764" y="4229576"/>
            <a:ext cx="257972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Training Only Problem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1924764" y="4667607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Robot might just memorize pictures instead of learning real patterns (called overfitting)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36" y="5242798"/>
            <a:ext cx="1013103" cy="121574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24764" y="5445323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Validation Helps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1924764" y="5883354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Allows us to fine-tune the robot's learning and catch mistakes early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136" y="6458545"/>
            <a:ext cx="1013103" cy="121574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24764" y="6661071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Testing Reveals Truth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1924764" y="7099102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Gives an honest, unbiased score of how smart the robot really is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4117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Visual Story: The Fruit Classifier Journey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35341" y="2598896"/>
            <a:ext cx="30480" cy="4789527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760012" y="2838807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6280190" y="25988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6365260" y="264140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669411" y="2676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Training Phase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69411" y="3167182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Robot studies 100 pictures of apples and bananas, learning shapes, colors, and textures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760012" y="4586526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6280190" y="43466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6365260" y="438912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669411" y="44244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Validation Phase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669411" y="4914900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Robot tries classifying 20 new pictures, discovers mistakes, and adjusts its understanding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760012" y="6334244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6280190" y="609433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6365260" y="613683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669411" y="6172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Testing Phase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669411" y="6662618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Robot faces 30 brand new pictures it has never seen to prove its learning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7954" y="611267"/>
            <a:ext cx="13074491" cy="1389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Real-World Example: Netflix Movie Recommendations</a:t>
            </a:r>
            <a:endParaRPr lang="en-US" sz="43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954" y="2584133"/>
            <a:ext cx="4904423" cy="4904423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6232208" y="2584133"/>
            <a:ext cx="500063" cy="500063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315551" y="2625804"/>
            <a:ext cx="333375" cy="416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6954560" y="2660452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Training Data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6954560" y="3230047"/>
            <a:ext cx="2952631" cy="1066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Netflix analyzes millions of movies you and others have watched and rated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84963" y="2584133"/>
            <a:ext cx="500063" cy="500063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268307" y="2625804"/>
            <a:ext cx="333375" cy="416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10907316" y="2660452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Validation Data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907316" y="3230047"/>
            <a:ext cx="2952631" cy="1066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Tests different recommendation algorithms to find which ones work best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32208" y="4741545"/>
            <a:ext cx="500063" cy="500063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6315551" y="4783217"/>
            <a:ext cx="333375" cy="416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6954560" y="4817864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Testing Data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6954560" y="5387459"/>
            <a:ext cx="6905387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Verifies recommendations work accurately for brand new users and movies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52004"/>
            <a:ext cx="79382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Fun Fact: Data Quality Matters!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700945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763310" y="4700945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142524" y="4958239"/>
            <a:ext cx="31386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Red Apple Problem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42524" y="5448657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If training data only contains red apples, the robot might think all apples must be red and reject green apples!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548" y="4700945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7398067" y="4700945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7777282" y="49582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Solution: Diversity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777282" y="5448657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Diverse and balanced data helps the robot learn accurate patterns and avoid bias. Include red apples, green apples, Granny Smiths, and Fujis!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93790" y="704981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Key Lesson:</a:t>
            </a: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The quality and variety of your data is just as important as the quantity. Garbage in, garbage out!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9d258917-277f-42cd-a3cd-14c4e9ee58bc}" enabled="1" method="Standard" siteId="{38ae3bcd-9579-4fd4-adda-b42e1495d55a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680</Words>
  <Application>Microsoft Office PowerPoint</Application>
  <PresentationFormat>Custom</PresentationFormat>
  <Paragraphs>92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Roboto</vt:lpstr>
      <vt:lpstr>Arial</vt:lpstr>
      <vt:lpstr>Raleway Light</vt:lpstr>
      <vt:lpstr>Raleway</vt:lpstr>
      <vt:lpstr>Wingdings</vt:lpstr>
      <vt:lpstr>Office Theme</vt:lpstr>
      <vt:lpstr>PowerPoint Presentation</vt:lpstr>
      <vt:lpstr>PowerPoint Presentation</vt:lpstr>
      <vt:lpstr>Training vs Test vs Validation Sets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Jasthi, Jasthi (DI SW PLM LCS DEVOPS)</cp:lastModifiedBy>
  <cp:revision>2</cp:revision>
  <dcterms:created xsi:type="dcterms:W3CDTF">2025-10-11T05:05:27Z</dcterms:created>
  <dcterms:modified xsi:type="dcterms:W3CDTF">2025-10-11T05:10:43Z</dcterms:modified>
</cp:coreProperties>
</file>